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0"/>
  </p:notesMasterIdLst>
  <p:sldIdLst>
    <p:sldId id="256" r:id="rId2"/>
    <p:sldId id="257" r:id="rId3"/>
    <p:sldId id="269" r:id="rId4"/>
    <p:sldId id="272" r:id="rId5"/>
    <p:sldId id="268" r:id="rId6"/>
    <p:sldId id="259" r:id="rId7"/>
    <p:sldId id="258" r:id="rId8"/>
    <p:sldId id="271" r:id="rId9"/>
    <p:sldId id="285" r:id="rId10"/>
    <p:sldId id="265" r:id="rId11"/>
    <p:sldId id="263" r:id="rId12"/>
    <p:sldId id="286" r:id="rId13"/>
    <p:sldId id="260" r:id="rId14"/>
    <p:sldId id="287" r:id="rId15"/>
    <p:sldId id="288" r:id="rId16"/>
    <p:sldId id="289" r:id="rId17"/>
    <p:sldId id="261" r:id="rId18"/>
    <p:sldId id="262" r:id="rId19"/>
  </p:sldIdLst>
  <p:sldSz cx="9144000" cy="5143500" type="screen16x9"/>
  <p:notesSz cx="6858000" cy="9144000"/>
  <p:embeddedFontLst>
    <p:embeddedFont>
      <p:font typeface="Titillium Web" pitchFamily="2" charset="77"/>
      <p:regular r:id="rId21"/>
      <p:bold r:id="rId22"/>
      <p:italic r:id="rId23"/>
      <p:boldItalic r:id="rId24"/>
    </p:embeddedFont>
    <p:embeddedFont>
      <p:font typeface="Titillium Web ExtraLight" pitchFamily="2" charset="77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935B06-C87A-4C47-BA90-1601D6D0311E}">
  <a:tblStyle styleId="{1C935B06-C87A-4C47-BA90-1601D6D031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89"/>
    <p:restoredTop sz="94553"/>
  </p:normalViewPr>
  <p:slideViewPr>
    <p:cSldViewPr snapToGrid="0" snapToObjects="1">
      <p:cViewPr>
        <p:scale>
          <a:sx n="113" d="100"/>
          <a:sy n="113" d="100"/>
        </p:scale>
        <p:origin x="4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4007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028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98694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5685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891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Google Shape;13;p2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Google Shape;47;p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rame">
  <p:cSld name="BLANK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4"/>
          <p:cNvSpPr/>
          <p:nvPr/>
        </p:nvSpPr>
        <p:spPr>
          <a:xfrm>
            <a:off x="-175" y="0"/>
            <a:ext cx="9144000" cy="5143500"/>
          </a:xfrm>
          <a:prstGeom prst="frame">
            <a:avLst>
              <a:gd name="adj1" fmla="val 5397"/>
            </a:avLst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14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465573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9pPr>
          </a:lstStyle>
          <a:p>
            <a:endParaRPr/>
          </a:p>
        </p:txBody>
      </p:sp>
      <p:grpSp>
        <p:nvGrpSpPr>
          <p:cNvPr id="117" name="Google Shape;117;p3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18" name="Google Shape;118;p3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3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152" name="Google Shape;152;p3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"/>
          <p:cNvSpPr/>
          <p:nvPr/>
        </p:nvSpPr>
        <p:spPr>
          <a:xfrm rot="10800000" flipH="1">
            <a:off x="-25" y="1079400"/>
            <a:ext cx="9144000" cy="40641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4"/>
          <p:cNvSpPr txBox="1">
            <a:spLocks noGrp="1"/>
          </p:cNvSpPr>
          <p:nvPr>
            <p:ph type="body" idx="1"/>
          </p:nvPr>
        </p:nvSpPr>
        <p:spPr>
          <a:xfrm>
            <a:off x="1669850" y="1857000"/>
            <a:ext cx="5804400" cy="27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Font typeface="Titillium Web ExtraLight"/>
              <a:buChar char="▫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●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○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■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221" name="Google Shape;221;p4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4"/>
          <p:cNvSpPr/>
          <p:nvPr/>
        </p:nvSpPr>
        <p:spPr>
          <a:xfrm>
            <a:off x="0" y="4011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5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6" name="Google Shape;226;p5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227" name="Google Shape;227;p5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261" name="Google Shape;261;p5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5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5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5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"/>
          <p:cNvSpPr/>
          <p:nvPr/>
        </p:nvSpPr>
        <p:spPr>
          <a:xfrm>
            <a:off x="4985150" y="150"/>
            <a:ext cx="4158900" cy="5143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6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6"/>
          <p:cNvSpPr txBox="1">
            <a:spLocks noGrp="1"/>
          </p:cNvSpPr>
          <p:nvPr>
            <p:ph type="title"/>
          </p:nvPr>
        </p:nvSpPr>
        <p:spPr>
          <a:xfrm>
            <a:off x="452724" y="620920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6"/>
          <p:cNvSpPr txBox="1">
            <a:spLocks noGrp="1"/>
          </p:cNvSpPr>
          <p:nvPr>
            <p:ph type="body" idx="1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7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" name="Google Shape;337;p7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338" name="Google Shape;338;p7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Google Shape;371;p7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372" name="Google Shape;372;p7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7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7"/>
          <p:cNvSpPr txBox="1">
            <a:spLocks noGrp="1"/>
          </p:cNvSpPr>
          <p:nvPr>
            <p:ph type="body" idx="1"/>
          </p:nvPr>
        </p:nvSpPr>
        <p:spPr>
          <a:xfrm>
            <a:off x="739675" y="1218009"/>
            <a:ext cx="3730800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1" name="Google Shape;441;p7"/>
          <p:cNvSpPr txBox="1">
            <a:spLocks noGrp="1"/>
          </p:cNvSpPr>
          <p:nvPr>
            <p:ph type="body" idx="2"/>
          </p:nvPr>
        </p:nvSpPr>
        <p:spPr>
          <a:xfrm>
            <a:off x="4694997" y="1218009"/>
            <a:ext cx="3730800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2" name="Google Shape;442;p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" name="Google Shape;554;p9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555" name="Google Shape;555;p9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9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9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589" name="Google Shape;589;p9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9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9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9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9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9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9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9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9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9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9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9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no graph">
  <p:cSld name="TITLE_ONLY_1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0"/>
          <p:cNvSpPr/>
          <p:nvPr/>
        </p:nvSpPr>
        <p:spPr>
          <a:xfrm>
            <a:off x="-25" y="-11875"/>
            <a:ext cx="9144000" cy="8232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10"/>
          <p:cNvSpPr txBox="1">
            <a:spLocks noGrp="1"/>
          </p:cNvSpPr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1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12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6557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8" r:id="rId9"/>
    <p:sldLayoutId id="2147483660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>
            <a:spLocks noGrp="1"/>
          </p:cNvSpPr>
          <p:nvPr>
            <p:ph type="ctrTitle"/>
          </p:nvPr>
        </p:nvSpPr>
        <p:spPr>
          <a:xfrm>
            <a:off x="707400" y="1203313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Helvetica" pitchFamily="2" charset="0"/>
              </a:rPr>
              <a:t>Real Estate Valuation</a:t>
            </a:r>
            <a:endParaRPr dirty="0">
              <a:latin typeface="Helvetica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FE362D-02B8-CB4C-B2FC-25F034618AA0}"/>
              </a:ext>
            </a:extLst>
          </p:cNvPr>
          <p:cNvSpPr txBox="1"/>
          <p:nvPr/>
        </p:nvSpPr>
        <p:spPr>
          <a:xfrm>
            <a:off x="5859380" y="3645567"/>
            <a:ext cx="2734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Helvetica" pitchFamily="2" charset="0"/>
              </a:rPr>
              <a:t>Shengyang</a:t>
            </a:r>
            <a:r>
              <a:rPr lang="zh-CN" altLang="en-US" sz="2800" dirty="0">
                <a:solidFill>
                  <a:schemeClr val="bg1"/>
                </a:solidFill>
                <a:latin typeface="Helvetica" pitchFamily="2" charset="0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Helvetica" pitchFamily="2" charset="0"/>
              </a:rPr>
              <a:t>Ni</a:t>
            </a:r>
            <a:endParaRPr lang="en-US" sz="28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24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0" name="Google Shape;914;p28">
            <a:extLst>
              <a:ext uri="{FF2B5EF4-FFF2-40B4-BE49-F238E27FC236}">
                <a16:creationId xmlns:a16="http://schemas.microsoft.com/office/drawing/2014/main" id="{D5C2F8C3-D092-BA4A-8C9C-8551CDDE0D4D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altLang="zh-CN" sz="3000" b="1" dirty="0">
                <a:solidFill>
                  <a:schemeClr val="bg1"/>
                </a:solidFill>
                <a:latin typeface="Helvetica" pitchFamily="2" charset="0"/>
              </a:rPr>
              <a:t>Correlation matrix</a:t>
            </a:r>
            <a:endParaRPr lang="en-US" sz="30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B5107F-0D5E-BD46-9932-F38A426348A7}"/>
              </a:ext>
            </a:extLst>
          </p:cNvPr>
          <p:cNvSpPr/>
          <p:nvPr/>
        </p:nvSpPr>
        <p:spPr>
          <a:xfrm>
            <a:off x="5232400" y="1495430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%matplotlib inline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corr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df.iloc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[:,:-1].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corr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()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plt.figure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figsize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=(10, 10))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sns.heatmap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corr,annot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 = True,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        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xticklabels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=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corr.columns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        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yticklabels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=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corr.columns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A26FCB-C761-9443-863C-BB761FA98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75" y="941039"/>
            <a:ext cx="3668636" cy="403940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22"/>
          <p:cNvSpPr txBox="1">
            <a:spLocks noGrp="1"/>
          </p:cNvSpPr>
          <p:nvPr>
            <p:ph type="body" idx="2"/>
          </p:nvPr>
        </p:nvSpPr>
        <p:spPr>
          <a:xfrm>
            <a:off x="4694997" y="1218009"/>
            <a:ext cx="3730800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Remove the variable</a:t>
            </a:r>
            <a:endParaRPr b="1" dirty="0"/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Because</a:t>
            </a:r>
            <a:r>
              <a:rPr lang="en" dirty="0"/>
              <a:t> the transaction date spreads only in a year, which affects less on house price</a:t>
            </a:r>
            <a:endParaRPr dirty="0"/>
          </a:p>
        </p:txBody>
      </p:sp>
      <p:sp>
        <p:nvSpPr>
          <p:cNvPr id="843" name="Google Shape;843;p22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8" name="Google Shape;914;p28">
            <a:extLst>
              <a:ext uri="{FF2B5EF4-FFF2-40B4-BE49-F238E27FC236}">
                <a16:creationId xmlns:a16="http://schemas.microsoft.com/office/drawing/2014/main" id="{E4A6959E-2328-9141-82E2-8E5D0B4C836F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Transaction date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0A936-1233-404D-9E8D-5951CAB61349}"/>
              </a:ext>
            </a:extLst>
          </p:cNvPr>
          <p:cNvSpPr/>
          <p:nvPr/>
        </p:nvSpPr>
        <p:spPr>
          <a:xfrm>
            <a:off x="739675" y="1221240"/>
            <a:ext cx="30844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df['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trans_date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'].describe()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B7D3D5-2800-DA4D-8274-2F45E9990B92}"/>
              </a:ext>
            </a:extLst>
          </p:cNvPr>
          <p:cNvSpPr/>
          <p:nvPr/>
        </p:nvSpPr>
        <p:spPr>
          <a:xfrm>
            <a:off x="739675" y="1856132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count 288.000000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mean 2013.149016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std 0.282665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min 2012.666667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25% 2012.916667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50% 2013.166667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75% 2013.416667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max 2013.583333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Name: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trans_date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dtype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: float64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22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8" name="Google Shape;914;p28">
            <a:extLst>
              <a:ext uri="{FF2B5EF4-FFF2-40B4-BE49-F238E27FC236}">
                <a16:creationId xmlns:a16="http://schemas.microsoft.com/office/drawing/2014/main" id="{E4A6959E-2328-9141-82E2-8E5D0B4C836F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Data cleansing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3C75C4-2586-6943-A421-5FDFC9F9B7BF}"/>
              </a:ext>
            </a:extLst>
          </p:cNvPr>
          <p:cNvSpPr/>
          <p:nvPr/>
        </p:nvSpPr>
        <p:spPr>
          <a:xfrm>
            <a:off x="1215939" y="2652040"/>
            <a:ext cx="399952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dff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pd.concat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((training,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pd.DataFrame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kmeans.labels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_)), 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axis=1)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dff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dff.drop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(["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latitude","longitude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"],axis = 1)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dff.columns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[‘trans_date','house_age','distance_mrt','stores','house_price','dist']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df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dff.iloc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[:289,:]</a:t>
            </a:r>
          </a:p>
        </p:txBody>
      </p:sp>
      <p:sp>
        <p:nvSpPr>
          <p:cNvPr id="13" name="Google Shape;815;p20">
            <a:extLst>
              <a:ext uri="{FF2B5EF4-FFF2-40B4-BE49-F238E27FC236}">
                <a16:creationId xmlns:a16="http://schemas.microsoft.com/office/drawing/2014/main" id="{F167C9C8-A952-6A46-8EF2-0ECEA51F17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16781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" dirty="0"/>
              <a:t>Drop the latitude and longitude variables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A</a:t>
            </a:r>
            <a:r>
              <a:rPr lang="en" dirty="0"/>
              <a:t>dd a new variable for k-means clustering named ‘</a:t>
            </a:r>
            <a:r>
              <a:rPr lang="en" dirty="0" err="1"/>
              <a:t>dist</a:t>
            </a:r>
            <a:r>
              <a:rPr lang="en" dirty="0"/>
              <a:t>’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Remove transaction date variable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Do the same for test features</a:t>
            </a:r>
            <a:r>
              <a:rPr lang="en" dirty="0"/>
              <a:t>. 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1A694B-F42E-8B4B-B5CC-7F31A513D5FF}"/>
              </a:ext>
            </a:extLst>
          </p:cNvPr>
          <p:cNvSpPr/>
          <p:nvPr/>
        </p:nvSpPr>
        <p:spPr>
          <a:xfrm>
            <a:off x="1215939" y="3990972"/>
            <a:ext cx="315823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df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df.drop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('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trans_date',axis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1)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1057F5-1E5B-F84B-90AE-A6ED7C0FC4DF}"/>
              </a:ext>
            </a:extLst>
          </p:cNvPr>
          <p:cNvSpPr/>
          <p:nvPr/>
        </p:nvSpPr>
        <p:spPr>
          <a:xfrm>
            <a:off x="5884704" y="3128994"/>
            <a:ext cx="291844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house_age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 float64 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distance_mrt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 float64 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stores int64 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 float64 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dist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 float64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42AF25-7DC8-294C-BB69-82D17BBD7FD5}"/>
              </a:ext>
            </a:extLst>
          </p:cNvPr>
          <p:cNvSpPr/>
          <p:nvPr/>
        </p:nvSpPr>
        <p:spPr>
          <a:xfrm>
            <a:off x="5884704" y="2651132"/>
            <a:ext cx="94929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df.info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75940-F6C2-7448-A945-561DDF20D3DD}"/>
              </a:ext>
            </a:extLst>
          </p:cNvPr>
          <p:cNvSpPr/>
          <p:nvPr/>
        </p:nvSpPr>
        <p:spPr>
          <a:xfrm>
            <a:off x="5884704" y="2950622"/>
            <a:ext cx="30668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Data columns (total 5 columns):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285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14;p28">
            <a:extLst>
              <a:ext uri="{FF2B5EF4-FFF2-40B4-BE49-F238E27FC236}">
                <a16:creationId xmlns:a16="http://schemas.microsoft.com/office/drawing/2014/main" id="{E0341C75-DFFA-264C-B070-69D77FEBBE9B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Data preparation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FCD36C-DE0C-4E47-B124-7E7A5F940739}"/>
              </a:ext>
            </a:extLst>
          </p:cNvPr>
          <p:cNvSpPr/>
          <p:nvPr/>
        </p:nvSpPr>
        <p:spPr>
          <a:xfrm>
            <a:off x="739675" y="1356707"/>
            <a:ext cx="29738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df = 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spark.createDataFrame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(df)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B30A60-BD4A-A946-9EFB-0D02A8EEA9E2}"/>
              </a:ext>
            </a:extLst>
          </p:cNvPr>
          <p:cNvSpPr/>
          <p:nvPr/>
        </p:nvSpPr>
        <p:spPr>
          <a:xfrm>
            <a:off x="739675" y="1650475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from 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pyspark.ml.feature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 import 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VectorAssembler</a:t>
            </a:r>
            <a:endParaRPr lang="en-US" sz="1200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vectorAssembler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VectorAssembler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inputCols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 = ['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house_age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', '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distance_mrt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', 'stores', '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dist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'], 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outputCol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 = 'features')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vhouse_df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vectorAssembler.transform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(df)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vhouse_df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vhouse_df.select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(['features', '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'])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231F15-E1DA-DA4C-9BD8-3FCAAD7B6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546" y="1495206"/>
            <a:ext cx="2936975" cy="138499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F4D351-E0DD-1F4A-90AC-A5B9AD3144F2}"/>
              </a:ext>
            </a:extLst>
          </p:cNvPr>
          <p:cNvSpPr/>
          <p:nvPr/>
        </p:nvSpPr>
        <p:spPr>
          <a:xfrm>
            <a:off x="739675" y="331476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splits = 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vhouse_df.randomSplit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([0.7, 0.3])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train_df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 = splits[0]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test_df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 = splits[1]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 dirty="0"/>
          </a:p>
        </p:txBody>
      </p:sp>
      <p:sp>
        <p:nvSpPr>
          <p:cNvPr id="6" name="Google Shape;914;p28">
            <a:extLst>
              <a:ext uri="{FF2B5EF4-FFF2-40B4-BE49-F238E27FC236}">
                <a16:creationId xmlns:a16="http://schemas.microsoft.com/office/drawing/2014/main" id="{6BEA4F8C-2DAE-924D-A909-BC78B7DF7AD1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Linear regression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A479D4-3F8D-6A43-8375-127805306003}"/>
              </a:ext>
            </a:extLst>
          </p:cNvPr>
          <p:cNvSpPr/>
          <p:nvPr/>
        </p:nvSpPr>
        <p:spPr>
          <a:xfrm>
            <a:off x="5000258" y="383195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RMSE on train data: 7.443968 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RMSE on test data = 7.66188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11807D-9B54-184D-BAB9-80B683D62572}"/>
              </a:ext>
            </a:extLst>
          </p:cNvPr>
          <p:cNvSpPr/>
          <p:nvPr/>
        </p:nvSpPr>
        <p:spPr>
          <a:xfrm>
            <a:off x="5000258" y="978412"/>
            <a:ext cx="3853675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from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pyspark.ml.regression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import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LinearRegression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from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pyspark.ml.evaluation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import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RegressionEvaluator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LinearRegression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featuresCol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'features',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labelCol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='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',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maxIter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=10,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regParam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=0.3,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elasticNetParam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=0.8)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lr_model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lr.fit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trainingSummary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lr_model.summary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print("RMSE on train data: %f" %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trainingSummary.rootMeanSquaredError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lr_predictions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lr_model.transform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lr_evaluator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RegressionEvaluator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predictionCol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="prediction", \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         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labelCol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="house_price",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metricName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="r2")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test_result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lr_model.evaluate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print("RMSE on test data = %g" %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test_result.rootMeanSquaredError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4E89D0-8C42-DD47-931E-D7B20CE68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75" y="906415"/>
            <a:ext cx="3539279" cy="346769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57CA34B-424A-1840-9861-E3744201E579}"/>
              </a:ext>
            </a:extLst>
          </p:cNvPr>
          <p:cNvSpPr/>
          <p:nvPr/>
        </p:nvSpPr>
        <p:spPr>
          <a:xfrm>
            <a:off x="547511" y="4462546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predictions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lr_model.transform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predictions.select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prediction","house_price","features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").show()</a:t>
            </a:r>
          </a:p>
        </p:txBody>
      </p:sp>
    </p:spTree>
    <p:extLst>
      <p:ext uri="{BB962C8B-B14F-4D97-AF65-F5344CB8AC3E}">
        <p14:creationId xmlns:p14="http://schemas.microsoft.com/office/powerpoint/2010/main" val="470812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sp>
        <p:nvSpPr>
          <p:cNvPr id="6" name="Google Shape;914;p28">
            <a:extLst>
              <a:ext uri="{FF2B5EF4-FFF2-40B4-BE49-F238E27FC236}">
                <a16:creationId xmlns:a16="http://schemas.microsoft.com/office/drawing/2014/main" id="{6BEA4F8C-2DAE-924D-A909-BC78B7DF7AD1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Gradient boosting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A479D4-3F8D-6A43-8375-127805306003}"/>
              </a:ext>
            </a:extLst>
          </p:cNvPr>
          <p:cNvSpPr/>
          <p:nvPr/>
        </p:nvSpPr>
        <p:spPr>
          <a:xfrm>
            <a:off x="5000258" y="383195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RMSE on train data: 3.55809 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RMSE on test data = 6.62987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7CA34B-424A-1840-9861-E3744201E579}"/>
              </a:ext>
            </a:extLst>
          </p:cNvPr>
          <p:cNvSpPr/>
          <p:nvPr/>
        </p:nvSpPr>
        <p:spPr>
          <a:xfrm>
            <a:off x="547511" y="4462546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predictions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gbt_model.transform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predictions.select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prediction","house_price","features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").show()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291F33-0CEE-CE47-8649-F1D364F58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75" y="947071"/>
            <a:ext cx="3605318" cy="34443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8E0720-E338-2E46-BFBF-4C2B267D07DC}"/>
              </a:ext>
            </a:extLst>
          </p:cNvPr>
          <p:cNvSpPr/>
          <p:nvPr/>
        </p:nvSpPr>
        <p:spPr>
          <a:xfrm>
            <a:off x="4974106" y="1099595"/>
            <a:ext cx="389116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from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pyspark.ml.regression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import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GBTRegressor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GBTRegressor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featuresCol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'features',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labelCol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'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',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maxIter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=10)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gbt_model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gbt.fit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gbt_evaluator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RegressionEvaluator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labelCol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",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predictionCol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="prediction",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metricName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rmse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")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training_result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gbt_evaluator.evaluate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gbt_model.transform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gbt_predictions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gbt_model.transform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rmse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gbt_evaluator.evaluate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gbt_predictions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print("Root Mean Squared Error (RMSE) on train data = %g" %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training_result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print("Root Mean Squared Error (RMSE) on test data = %g" %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rmse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64246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sp>
        <p:nvSpPr>
          <p:cNvPr id="6" name="Google Shape;914;p28">
            <a:extLst>
              <a:ext uri="{FF2B5EF4-FFF2-40B4-BE49-F238E27FC236}">
                <a16:creationId xmlns:a16="http://schemas.microsoft.com/office/drawing/2014/main" id="{6BEA4F8C-2DAE-924D-A909-BC78B7DF7AD1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Random Forest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A479D4-3F8D-6A43-8375-127805306003}"/>
              </a:ext>
            </a:extLst>
          </p:cNvPr>
          <p:cNvSpPr/>
          <p:nvPr/>
        </p:nvSpPr>
        <p:spPr>
          <a:xfrm>
            <a:off x="5000258" y="383195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RMSE on train data: 4.59878 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RMSE on test data = 6.1514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7CA34B-424A-1840-9861-E3744201E579}"/>
              </a:ext>
            </a:extLst>
          </p:cNvPr>
          <p:cNvSpPr/>
          <p:nvPr/>
        </p:nvSpPr>
        <p:spPr>
          <a:xfrm>
            <a:off x="547511" y="4462546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predictions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rf_model.transform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predictions.select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prediction","house_price","features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").show()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08D560-CBC0-DD4A-8AA4-29815463C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75" y="906415"/>
            <a:ext cx="3674534" cy="34739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DC4F0C-8B94-DA4E-8A07-6381646B2824}"/>
              </a:ext>
            </a:extLst>
          </p:cNvPr>
          <p:cNvSpPr/>
          <p:nvPr/>
        </p:nvSpPr>
        <p:spPr>
          <a:xfrm>
            <a:off x="5000258" y="1111885"/>
            <a:ext cx="3674533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from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pyspark.ml.regression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import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RandomForestRegressor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rf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RandomForestRegressor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featuresCol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='features',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labelCol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'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')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rf_model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rf.fit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rf_evaluator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RegressionEvaluator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labelCol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",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predictionCol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="prediction",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metricName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="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rmse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")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training_result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rf_evaluator.evaluate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rf_model.transform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testing_result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rf_evaluator.evaluate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rf_model.transform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test_df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print("Root Mean Squared Error (RMSE) on train data = %g" %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training_result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print("Root Mean Squared Error (RMSE) on test data = %g" %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testing_result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2302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9" name="Google Shape;914;p28">
            <a:extLst>
              <a:ext uri="{FF2B5EF4-FFF2-40B4-BE49-F238E27FC236}">
                <a16:creationId xmlns:a16="http://schemas.microsoft.com/office/drawing/2014/main" id="{FA094E1C-8C4C-8046-9A40-5E4473782746}"/>
              </a:ext>
            </a:extLst>
          </p:cNvPr>
          <p:cNvSpPr txBox="1">
            <a:spLocks/>
          </p:cNvSpPr>
          <p:nvPr/>
        </p:nvSpPr>
        <p:spPr>
          <a:xfrm>
            <a:off x="729000" y="2620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Model selection</a:t>
            </a:r>
          </a:p>
        </p:txBody>
      </p:sp>
      <p:sp>
        <p:nvSpPr>
          <p:cNvPr id="10" name="Google Shape;1020;p38">
            <a:extLst>
              <a:ext uri="{FF2B5EF4-FFF2-40B4-BE49-F238E27FC236}">
                <a16:creationId xmlns:a16="http://schemas.microsoft.com/office/drawing/2014/main" id="{8C9321AF-82EF-A349-A1A0-12E22D8104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sz="2400" dirty="0"/>
              <a:t>Random forest has the lowest RMSE in test samples among three model predictions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>
                <a:solidFill>
                  <a:schemeClr val="bg1"/>
                </a:solidFill>
              </a:rPr>
              <a:t>Use random forest model with test dataset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sz="2400" dirty="0">
                <a:solidFill>
                  <a:schemeClr val="bg1"/>
                </a:solidFill>
              </a:rPr>
              <a:t>Final s</a:t>
            </a:r>
            <a:r>
              <a:rPr lang="en-US" dirty="0">
                <a:solidFill>
                  <a:schemeClr val="bg1"/>
                </a:solidFill>
              </a:rPr>
              <a:t>cores: 8.14937</a:t>
            </a:r>
            <a:endParaRPr sz="2400" dirty="0">
              <a:solidFill>
                <a:schemeClr val="bg1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endParaRPr sz="2400" dirty="0">
              <a:solidFill>
                <a:srgbClr val="6E86B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F9D099-FDEC-094F-BF8D-99832A3F5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822" y="3570783"/>
            <a:ext cx="3996267" cy="42018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21"/>
          <p:cNvSpPr txBox="1">
            <a:spLocks noGrp="1"/>
          </p:cNvSpPr>
          <p:nvPr>
            <p:ph type="ctrTitle" idx="4294967295"/>
          </p:nvPr>
        </p:nvSpPr>
        <p:spPr>
          <a:xfrm>
            <a:off x="641049" y="2240138"/>
            <a:ext cx="5178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200" dirty="0"/>
              <a:t>Thank you</a:t>
            </a:r>
            <a:endParaRPr sz="9200" dirty="0"/>
          </a:p>
        </p:txBody>
      </p:sp>
      <p:sp>
        <p:nvSpPr>
          <p:cNvPr id="835" name="Google Shape;835;p2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6"/>
          <p:cNvSpPr txBox="1">
            <a:spLocks noGrp="1"/>
          </p:cNvSpPr>
          <p:nvPr>
            <p:ph type="title"/>
          </p:nvPr>
        </p:nvSpPr>
        <p:spPr>
          <a:xfrm>
            <a:off x="739675" y="262025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1" dirty="0">
                <a:latin typeface="Helvetica" pitchFamily="2" charset="0"/>
              </a:rPr>
              <a:t>Introduction</a:t>
            </a:r>
            <a:endParaRPr sz="3600" b="1" dirty="0">
              <a:latin typeface="Helvetica" pitchFamily="2" charset="0"/>
            </a:endParaRPr>
          </a:p>
        </p:txBody>
      </p:sp>
      <p:sp>
        <p:nvSpPr>
          <p:cNvPr id="788" name="Google Shape;788;p16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894AC5-3C23-F245-8528-D24C39AA2C7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96732" y="829950"/>
            <a:ext cx="7707593" cy="2910777"/>
          </a:xfrm>
        </p:spPr>
        <p:txBody>
          <a:bodyPr/>
          <a:lstStyle/>
          <a:p>
            <a:pPr marL="101600" indent="0">
              <a:buNone/>
            </a:pPr>
            <a:endParaRPr lang="en-US" dirty="0"/>
          </a:p>
          <a:p>
            <a:r>
              <a:rPr lang="en-US" dirty="0">
                <a:latin typeface="Helvetica" pitchFamily="2" charset="0"/>
              </a:rPr>
              <a:t>The project aims to predict the house price of unit area in New Taipei City, Taiwan. 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Three datasets are given in this project: training features, training labels, test features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Feature datasets contain the input variables and label dataset contains the output variable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28"/>
          <p:cNvSpPr txBox="1">
            <a:spLocks noGrp="1"/>
          </p:cNvSpPr>
          <p:nvPr>
            <p:ph type="title"/>
          </p:nvPr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b="1" dirty="0">
                <a:latin typeface="Helvetica" pitchFamily="2" charset="0"/>
              </a:rPr>
              <a:t>Attribute Information</a:t>
            </a:r>
          </a:p>
        </p:txBody>
      </p:sp>
      <p:sp>
        <p:nvSpPr>
          <p:cNvPr id="916" name="Google Shape;916;p28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12" name="Google Shape;786;p16">
            <a:extLst>
              <a:ext uri="{FF2B5EF4-FFF2-40B4-BE49-F238E27FC236}">
                <a16:creationId xmlns:a16="http://schemas.microsoft.com/office/drawing/2014/main" id="{BB4D0F0D-CB1E-2E4F-8038-46D09DA669ED}"/>
              </a:ext>
            </a:extLst>
          </p:cNvPr>
          <p:cNvSpPr txBox="1">
            <a:spLocks/>
          </p:cNvSpPr>
          <p:nvPr/>
        </p:nvSpPr>
        <p:spPr>
          <a:xfrm>
            <a:off x="739675" y="954065"/>
            <a:ext cx="7342863" cy="3772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b="1" dirty="0">
                <a:solidFill>
                  <a:schemeClr val="bg1"/>
                </a:solidFill>
              </a:rPr>
              <a:t>Input</a:t>
            </a:r>
          </a:p>
          <a:p>
            <a:pPr>
              <a:lnSpc>
                <a:spcPct val="150000"/>
              </a:lnSpc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</a:rPr>
              <a:t>X1=the transaction date (for example, 2013.250=2013 March, 2013.500=2013 June, etc.) </a:t>
            </a:r>
          </a:p>
          <a:p>
            <a:pPr>
              <a:lnSpc>
                <a:spcPct val="150000"/>
              </a:lnSpc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</a:rPr>
              <a:t>X2=the house age (unit: year) </a:t>
            </a:r>
          </a:p>
          <a:p>
            <a:pPr>
              <a:lnSpc>
                <a:spcPct val="150000"/>
              </a:lnSpc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</a:rPr>
              <a:t>X3=the distance to the nearest MRT station (unit: meter) </a:t>
            </a:r>
          </a:p>
          <a:p>
            <a:pPr>
              <a:lnSpc>
                <a:spcPct val="150000"/>
              </a:lnSpc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</a:rPr>
              <a:t>X4=the number of convenience stores in the living circle on foot (integer) </a:t>
            </a:r>
          </a:p>
          <a:p>
            <a:pPr>
              <a:lnSpc>
                <a:spcPct val="150000"/>
              </a:lnSpc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</a:rPr>
              <a:t>X5=the geographic coordinate, latitude. (unit: degree) </a:t>
            </a:r>
          </a:p>
          <a:p>
            <a:pPr>
              <a:lnSpc>
                <a:spcPct val="150000"/>
              </a:lnSpc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</a:rPr>
              <a:t>X6=the geographic coordinate, longitude. (unit: degree) 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b="1" dirty="0">
                <a:solidFill>
                  <a:schemeClr val="bg1"/>
                </a:solidFill>
              </a:rPr>
              <a:t>Output</a:t>
            </a:r>
          </a:p>
          <a:p>
            <a:pPr>
              <a:lnSpc>
                <a:spcPct val="150000"/>
              </a:lnSpc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</a:rPr>
              <a:t>Y= house price of unit area (10000 New Taiwan Dollar/Ping, where Ping is a local unit, 1 Ping = 3.3 meter squared) 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31"/>
          <p:cNvSpPr txBox="1">
            <a:spLocks noGrp="1"/>
          </p:cNvSpPr>
          <p:nvPr>
            <p:ph type="title"/>
          </p:nvPr>
        </p:nvSpPr>
        <p:spPr>
          <a:xfrm>
            <a:off x="729000" y="150494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Helvetica" pitchFamily="2" charset="0"/>
              </a:rPr>
              <a:t>Methodology</a:t>
            </a:r>
            <a:endParaRPr sz="3600" b="1" dirty="0">
              <a:latin typeface="Helvetica" pitchFamily="2" charset="0"/>
            </a:endParaRPr>
          </a:p>
        </p:txBody>
      </p:sp>
      <p:sp>
        <p:nvSpPr>
          <p:cNvPr id="946" name="Google Shape;946;p3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947" name="Google Shape;947;p31"/>
          <p:cNvGrpSpPr/>
          <p:nvPr/>
        </p:nvGrpSpPr>
        <p:grpSpPr>
          <a:xfrm>
            <a:off x="5410967" y="1623691"/>
            <a:ext cx="3175786" cy="3346166"/>
            <a:chOff x="5632317" y="1189775"/>
            <a:chExt cx="3305700" cy="3483050"/>
          </a:xfrm>
        </p:grpSpPr>
        <p:sp>
          <p:nvSpPr>
            <p:cNvPr id="948" name="Google Shape;948;p31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FFFFFF">
                <a:alpha val="5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STEP 3</a:t>
              </a:r>
              <a:endPara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949" name="Google Shape;949;p31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Model selection.</a:t>
              </a:r>
            </a:p>
            <a:p>
              <a:pPr marL="28575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RMSE</a:t>
              </a:r>
            </a:p>
            <a:p>
              <a:pPr marL="28575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Final score</a:t>
              </a:r>
              <a:endParaRPr sz="1800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50" name="Google Shape;950;p31"/>
          <p:cNvGrpSpPr/>
          <p:nvPr/>
        </p:nvGrpSpPr>
        <p:grpSpPr>
          <a:xfrm>
            <a:off x="0" y="1623897"/>
            <a:ext cx="3407507" cy="3345960"/>
            <a:chOff x="0" y="1189989"/>
            <a:chExt cx="3546900" cy="3482836"/>
          </a:xfrm>
        </p:grpSpPr>
        <p:sp>
          <p:nvSpPr>
            <p:cNvPr id="951" name="Google Shape;951;p31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STEP 1</a:t>
              </a:r>
              <a:endPara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952" name="Google Shape;952;p31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Data exploration.</a:t>
              </a:r>
            </a:p>
            <a:p>
              <a:pPr marL="28575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K-means cluster</a:t>
              </a:r>
            </a:p>
            <a:p>
              <a:pPr marL="28575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Remove</a:t>
              </a:r>
              <a:r>
                <a:rPr lang="en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outlier</a:t>
              </a:r>
            </a:p>
            <a:p>
              <a:pPr marL="28575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Correlation</a:t>
              </a:r>
              <a:r>
                <a:rPr lang="en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plot</a:t>
              </a:r>
            </a:p>
            <a:p>
              <a:pPr marL="28575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Data</a:t>
              </a:r>
              <a:r>
                <a:rPr lang="en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 cleansing</a:t>
              </a:r>
            </a:p>
            <a:p>
              <a:pPr marL="2857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en" sz="1800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" sz="1800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953" name="Google Shape;953;p31"/>
          <p:cNvGrpSpPr/>
          <p:nvPr/>
        </p:nvGrpSpPr>
        <p:grpSpPr>
          <a:xfrm>
            <a:off x="2828497" y="1623691"/>
            <a:ext cx="3175786" cy="3346166"/>
            <a:chOff x="2944204" y="1189775"/>
            <a:chExt cx="3305700" cy="3483050"/>
          </a:xfrm>
        </p:grpSpPr>
        <p:sp>
          <p:nvSpPr>
            <p:cNvPr id="954" name="Google Shape;954;p31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STEP 2</a:t>
              </a:r>
              <a:endPara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955" name="Google Shape;955;p31"/>
            <p:cNvSpPr txBox="1"/>
            <p:nvPr/>
          </p:nvSpPr>
          <p:spPr>
            <a:xfrm>
              <a:off x="3350999" y="2057125"/>
              <a:ext cx="2364151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Regression models.</a:t>
              </a:r>
            </a:p>
            <a:p>
              <a:pPr marL="285750" lvl="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Data preparation</a:t>
              </a:r>
            </a:p>
            <a:p>
              <a:pPr marL="28575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Linear regression</a:t>
              </a:r>
            </a:p>
            <a:p>
              <a:pPr marL="28575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Gradient boosting</a:t>
              </a:r>
            </a:p>
            <a:p>
              <a:pPr marL="28575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800" dirty="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Random forest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27"/>
          <p:cNvSpPr txBox="1">
            <a:spLocks noGrp="1"/>
          </p:cNvSpPr>
          <p:nvPr>
            <p:ph type="title"/>
          </p:nvPr>
        </p:nvSpPr>
        <p:spPr>
          <a:xfrm>
            <a:off x="729000" y="262025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Helvetica" pitchFamily="2" charset="0"/>
              </a:rPr>
              <a:t>Training features and labels</a:t>
            </a:r>
            <a:endParaRPr b="1" dirty="0">
              <a:latin typeface="Helvetica" pitchFamily="2" charset="0"/>
            </a:endParaRPr>
          </a:p>
        </p:txBody>
      </p:sp>
      <p:graphicFrame>
        <p:nvGraphicFramePr>
          <p:cNvPr id="907" name="Google Shape;907;p27"/>
          <p:cNvGraphicFramePr/>
          <p:nvPr>
            <p:extLst>
              <p:ext uri="{D42A27DB-BD31-4B8C-83A1-F6EECF244321}">
                <p14:modId xmlns:p14="http://schemas.microsoft.com/office/powerpoint/2010/main" val="45976228"/>
              </p:ext>
            </p:extLst>
          </p:nvPr>
        </p:nvGraphicFramePr>
        <p:xfrm>
          <a:off x="809474" y="1098672"/>
          <a:ext cx="7207600" cy="3992840"/>
        </p:xfrm>
        <a:graphic>
          <a:graphicData uri="http://schemas.openxmlformats.org/drawingml/2006/table">
            <a:tbl>
              <a:tblPr>
                <a:noFill/>
                <a:tableStyleId>{1C935B06-C87A-4C47-BA90-1601D6D0311E}</a:tableStyleId>
              </a:tblPr>
              <a:tblGrid>
                <a:gridCol w="900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0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0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0950">
                  <a:extLst>
                    <a:ext uri="{9D8B030D-6E8A-4147-A177-3AD203B41FA5}">
                      <a16:colId xmlns:a16="http://schemas.microsoft.com/office/drawing/2014/main" val="566540554"/>
                    </a:ext>
                  </a:extLst>
                </a:gridCol>
                <a:gridCol w="900950">
                  <a:extLst>
                    <a:ext uri="{9D8B030D-6E8A-4147-A177-3AD203B41FA5}">
                      <a16:colId xmlns:a16="http://schemas.microsoft.com/office/drawing/2014/main" val="648738517"/>
                    </a:ext>
                  </a:extLst>
                </a:gridCol>
                <a:gridCol w="900950">
                  <a:extLst>
                    <a:ext uri="{9D8B030D-6E8A-4147-A177-3AD203B41FA5}">
                      <a16:colId xmlns:a16="http://schemas.microsoft.com/office/drawing/2014/main" val="1763518381"/>
                    </a:ext>
                  </a:extLst>
                </a:gridCol>
                <a:gridCol w="900950">
                  <a:extLst>
                    <a:ext uri="{9D8B030D-6E8A-4147-A177-3AD203B41FA5}">
                      <a16:colId xmlns:a16="http://schemas.microsoft.com/office/drawing/2014/main" val="4119308603"/>
                    </a:ext>
                  </a:extLst>
                </a:gridCol>
              </a:tblGrid>
              <a:tr h="539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</a:t>
                      </a: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rans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date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house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age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d</a:t>
                      </a:r>
                      <a:r>
                        <a:rPr lang="en" sz="1800" dirty="0" err="1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istance</a:t>
                      </a: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</a:t>
                      </a:r>
                      <a:r>
                        <a:rPr lang="en" sz="1800" dirty="0" err="1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mrt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stores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latitude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longitude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house price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9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2013.5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26.4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335.5273</a:t>
                      </a:r>
                    </a:p>
                  </a:txBody>
                  <a:tcPr marL="38100" marR="38100" marT="38100" marB="38100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6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24.9796</a:t>
                      </a:r>
                    </a:p>
                  </a:txBody>
                  <a:tcPr marL="38100" marR="38100" marT="38100" marB="38100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121.5414</a:t>
                      </a:r>
                    </a:p>
                  </a:txBody>
                  <a:tcPr marL="38100" marR="38100" marT="38100" marB="38100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38.1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9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2013.4166667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6.4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90.45606</a:t>
                      </a:r>
                    </a:p>
                  </a:txBody>
                  <a:tcPr marL="38100" marR="38100" marT="38100" marB="38100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9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24.97433</a:t>
                      </a:r>
                    </a:p>
                  </a:txBody>
                  <a:tcPr marL="38100" marR="38100" marT="38100" marB="38100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121.5431</a:t>
                      </a:r>
                    </a:p>
                  </a:txBody>
                  <a:tcPr marL="38100" marR="38100" marT="38100" marB="38100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59.5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9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2013.3333333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3.9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49.66105</a:t>
                      </a:r>
                    </a:p>
                  </a:txBody>
                  <a:tcPr marL="38100" marR="38100" marT="38100" marB="38100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8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24.95836</a:t>
                      </a:r>
                    </a:p>
                  </a:txBody>
                  <a:tcPr marL="38100" marR="38100" marT="38100" marB="38100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121.53756</a:t>
                      </a:r>
                    </a:p>
                  </a:txBody>
                  <a:tcPr marL="38100" marR="38100" marT="38100" marB="38100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56.8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9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2013.5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23.0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3947.945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0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24.94783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121.50243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25.3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846429"/>
                  </a:ext>
                </a:extLst>
              </a:tr>
              <a:tr h="539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2013.3333333</a:t>
                      </a:r>
                      <a:endParaRPr lang="en-US"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39.7</a:t>
                      </a:r>
                      <a:endParaRPr lang="en-US"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333.3679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9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24.98016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121.53932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FFFF"/>
                          </a:solidFill>
                          <a:latin typeface="Titillium Web"/>
                          <a:sym typeface="Arial"/>
                        </a:rPr>
                        <a:t>32.4</a:t>
                      </a: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769234"/>
                  </a:ext>
                </a:extLst>
              </a:tr>
            </a:tbl>
          </a:graphicData>
        </a:graphic>
      </p:graphicFrame>
      <p:sp>
        <p:nvSpPr>
          <p:cNvPr id="908" name="Google Shape;908;p2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5DB071-670D-B04D-98FC-BB1DFC686D44}"/>
              </a:ext>
            </a:extLst>
          </p:cNvPr>
          <p:cNvSpPr/>
          <p:nvPr/>
        </p:nvSpPr>
        <p:spPr>
          <a:xfrm>
            <a:off x="1783645" y="970844"/>
            <a:ext cx="756356" cy="4120668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4FCE31-9332-F742-86A6-1B29DE02742A}"/>
              </a:ext>
            </a:extLst>
          </p:cNvPr>
          <p:cNvSpPr/>
          <p:nvPr/>
        </p:nvSpPr>
        <p:spPr>
          <a:xfrm>
            <a:off x="5379157" y="970844"/>
            <a:ext cx="1721554" cy="4120668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CCB394-C9F2-1343-BA58-589809BC4B55}"/>
              </a:ext>
            </a:extLst>
          </p:cNvPr>
          <p:cNvSpPr/>
          <p:nvPr/>
        </p:nvSpPr>
        <p:spPr>
          <a:xfrm>
            <a:off x="7180714" y="970844"/>
            <a:ext cx="756356" cy="4120668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18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7" name="Google Shape;914;p28">
            <a:extLst>
              <a:ext uri="{FF2B5EF4-FFF2-40B4-BE49-F238E27FC236}">
                <a16:creationId xmlns:a16="http://schemas.microsoft.com/office/drawing/2014/main" id="{5046CC4C-DB5B-9C46-93CB-1B6427619C3C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K-means clustering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D529A3-809B-D242-8D29-ACC869042968}"/>
              </a:ext>
            </a:extLst>
          </p:cNvPr>
          <p:cNvSpPr/>
          <p:nvPr/>
        </p:nvSpPr>
        <p:spPr>
          <a:xfrm>
            <a:off x="5269488" y="1698157"/>
            <a:ext cx="307327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from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sklearn.cluster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import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Kmeans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FB84E9-DCAB-D243-A4B8-A7793F3DE8EF}"/>
              </a:ext>
            </a:extLst>
          </p:cNvPr>
          <p:cNvSpPr/>
          <p:nvPr/>
        </p:nvSpPr>
        <p:spPr>
          <a:xfrm>
            <a:off x="5269488" y="1984351"/>
            <a:ext cx="348169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from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scipy.spatial.distance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import 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cdist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pdist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850826-2CCB-5442-9F6C-6EAE49351170}"/>
              </a:ext>
            </a:extLst>
          </p:cNvPr>
          <p:cNvSpPr/>
          <p:nvPr/>
        </p:nvSpPr>
        <p:spPr>
          <a:xfrm>
            <a:off x="5090948" y="2439822"/>
            <a:ext cx="3838778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X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pd.concat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([training, testing],axis = 0)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X = X[['latitude', 'longitude']].values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Ks = range(1, 10)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[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n_clusters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i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).fit(X) for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i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in Ks]</a:t>
            </a:r>
          </a:p>
        </p:txBody>
      </p:sp>
      <p:sp>
        <p:nvSpPr>
          <p:cNvPr id="14" name="Google Shape;815;p20">
            <a:extLst>
              <a:ext uri="{FF2B5EF4-FFF2-40B4-BE49-F238E27FC236}">
                <a16:creationId xmlns:a16="http://schemas.microsoft.com/office/drawing/2014/main" id="{658E6034-E546-2E44-8AE1-DB5494041E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4351268" cy="3600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81000" algn="l">
              <a:lnSpc>
                <a:spcPct val="150000"/>
              </a:lnSpc>
              <a:spcBef>
                <a:spcPts val="0"/>
              </a:spcBef>
              <a:buSzPts val="2400"/>
            </a:pPr>
            <a:r>
              <a:rPr lang="en-US" sz="2000" dirty="0"/>
              <a:t>The data collected from </a:t>
            </a:r>
            <a:r>
              <a:rPr lang="en-US" sz="2000" dirty="0" err="1"/>
              <a:t>Sindian</a:t>
            </a:r>
            <a:r>
              <a:rPr lang="en-US" sz="2000" dirty="0"/>
              <a:t> Dist., New Taipei City, Taiwan.</a:t>
            </a:r>
            <a:endParaRPr lang="en" sz="2000" dirty="0"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-US" sz="2000" dirty="0"/>
              <a:t>Geographic</a:t>
            </a:r>
            <a:r>
              <a:rPr lang="en" sz="2000" dirty="0"/>
              <a:t> coordinate is not far from each other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-US" sz="2000" dirty="0"/>
              <a:t>Small variation in longitude</a:t>
            </a:r>
            <a:r>
              <a:rPr lang="en" sz="2000" dirty="0"/>
              <a:t> and latitude can affect largely on house price</a:t>
            </a:r>
            <a:endParaRPr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C9659B-67F5-A042-8A5A-E5FF849DBDC1}"/>
              </a:ext>
            </a:extLst>
          </p:cNvPr>
          <p:cNvSpPr/>
          <p:nvPr/>
        </p:nvSpPr>
        <p:spPr>
          <a:xfrm>
            <a:off x="5090948" y="3381704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n_clusters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=4)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kmeans.fit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(X)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73D356-4363-E04C-AB03-AF74C543E1E9}"/>
              </a:ext>
            </a:extLst>
          </p:cNvPr>
          <p:cNvSpPr/>
          <p:nvPr/>
        </p:nvSpPr>
        <p:spPr>
          <a:xfrm>
            <a:off x="4571975" y="1086990"/>
            <a:ext cx="4572000" cy="36471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def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plot_elbow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, X):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centroids = [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k.cluster_centers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_ for k in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D_k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[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cdist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(X, center, '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euclidean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') for center in centroids]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dist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[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np.min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D,axis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=1) for D in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D_k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wcss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[sum(d**2) for d in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dist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tss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sum(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pdist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(X)**2)/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X.shape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[0]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bss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tss-wcss</a:t>
            </a:r>
            <a:b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plt.subplots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nrows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=1,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ncols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=1,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figsize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=(8,8))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ax =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plt.subplot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(1, 1, 1)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ax.plot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(Ks,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bss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/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tss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*100, 'b*-')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plt.grid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(True)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plt.xlabel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('Number of clusters')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plt.ylabel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('Percentage of variance explained (%)')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plt.title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('Elbow for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clustering')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    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plt.show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()</a:t>
            </a:r>
          </a:p>
          <a:p>
            <a:b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</a:b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plot_elbow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</a:rPr>
              <a:t>kmean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</a:rPr>
              <a:t>, X)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2DB35E-F9E6-274A-B222-046AC8EED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99" y="923394"/>
            <a:ext cx="3998479" cy="3974343"/>
          </a:xfrm>
          <a:prstGeom prst="rect">
            <a:avLst/>
          </a:prstGeom>
        </p:spPr>
      </p:pic>
      <p:sp>
        <p:nvSpPr>
          <p:cNvPr id="10" name="Google Shape;914;p28">
            <a:extLst>
              <a:ext uri="{FF2B5EF4-FFF2-40B4-BE49-F238E27FC236}">
                <a16:creationId xmlns:a16="http://schemas.microsoft.com/office/drawing/2014/main" id="{790748EB-388D-6242-A821-4327FBF566E2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Elbow method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3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B9C1CA-7358-7647-8920-8E2532046553}"/>
              </a:ext>
            </a:extLst>
          </p:cNvPr>
          <p:cNvSpPr/>
          <p:nvPr/>
        </p:nvSpPr>
        <p:spPr>
          <a:xfrm>
            <a:off x="690049" y="1146222"/>
            <a:ext cx="31918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df['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'].describe()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89E2DB-93CF-0E4F-BD46-3F61FE996FB5}"/>
              </a:ext>
            </a:extLst>
          </p:cNvPr>
          <p:cNvSpPr/>
          <p:nvPr/>
        </p:nvSpPr>
        <p:spPr>
          <a:xfrm>
            <a:off x="690049" y="1614858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count 289.000000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mean 38.333218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std 13.824176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min 11.200000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25% 27.700000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50% 38.600000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75% 47.100000 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max 117.500000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Name: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</a:rPr>
              <a:t>dtype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</a:rPr>
              <a:t>: float64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Google Shape;914;p28">
            <a:extLst>
              <a:ext uri="{FF2B5EF4-FFF2-40B4-BE49-F238E27FC236}">
                <a16:creationId xmlns:a16="http://schemas.microsoft.com/office/drawing/2014/main" id="{DEBE0BD3-A96F-F64F-A89F-6B06BEC94D52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House Price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62654-96B0-4C4F-828D-8083E8B61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039" y="1346354"/>
            <a:ext cx="3579148" cy="23739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339F09-9B04-9944-BB7B-A833F20E02BB}"/>
              </a:ext>
            </a:extLst>
          </p:cNvPr>
          <p:cNvSpPr/>
          <p:nvPr/>
        </p:nvSpPr>
        <p:spPr>
          <a:xfrm>
            <a:off x="690049" y="3720279"/>
            <a:ext cx="36247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df.sort_values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('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house_price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').tail(1)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491246-4111-0342-B458-541EC497A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049" y="4097472"/>
            <a:ext cx="4717329" cy="5388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18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9" name="Google Shape;914;p28">
            <a:extLst>
              <a:ext uri="{FF2B5EF4-FFF2-40B4-BE49-F238E27FC236}">
                <a16:creationId xmlns:a16="http://schemas.microsoft.com/office/drawing/2014/main" id="{21C2E1E9-D727-D442-B0AC-839739987D63}"/>
              </a:ext>
            </a:extLst>
          </p:cNvPr>
          <p:cNvSpPr txBox="1">
            <a:spLocks/>
          </p:cNvSpPr>
          <p:nvPr/>
        </p:nvSpPr>
        <p:spPr>
          <a:xfrm>
            <a:off x="739675" y="177725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chemeClr val="bg1"/>
                </a:solidFill>
                <a:latin typeface="Helvetica" pitchFamily="2" charset="0"/>
              </a:rPr>
              <a:t>Remove the outlier</a:t>
            </a:r>
          </a:p>
        </p:txBody>
      </p:sp>
      <p:pic>
        <p:nvPicPr>
          <p:cNvPr id="12" name="Picture 1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9AA05E5-F883-A84E-8726-6A3816ECA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74" y="1506645"/>
            <a:ext cx="4414581" cy="20380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33F713-B095-354A-B865-E00B9222C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1556" y="1397374"/>
            <a:ext cx="3224352" cy="216623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EA9140B-45E9-0641-9427-3922AB8205CE}"/>
              </a:ext>
            </a:extLst>
          </p:cNvPr>
          <p:cNvSpPr/>
          <p:nvPr/>
        </p:nvSpPr>
        <p:spPr>
          <a:xfrm>
            <a:off x="739674" y="3880231"/>
            <a:ext cx="269496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df = 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</a:rPr>
              <a:t>df.drop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</a:rPr>
              <a:t>(172, axis = 0)</a:t>
            </a:r>
          </a:p>
        </p:txBody>
      </p:sp>
    </p:spTree>
    <p:extLst>
      <p:ext uri="{BB962C8B-B14F-4D97-AF65-F5344CB8AC3E}">
        <p14:creationId xmlns:p14="http://schemas.microsoft.com/office/powerpoint/2010/main" val="2175203659"/>
      </p:ext>
    </p:extLst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2531</TotalTime>
  <Words>1652</Words>
  <Application>Microsoft Macintosh PowerPoint</Application>
  <PresentationFormat>On-screen Show (16:9)</PresentationFormat>
  <Paragraphs>245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Titillium Web</vt:lpstr>
      <vt:lpstr>Courier New</vt:lpstr>
      <vt:lpstr>Helvetica</vt:lpstr>
      <vt:lpstr>Titillium Web ExtraLight</vt:lpstr>
      <vt:lpstr>Thaliard template</vt:lpstr>
      <vt:lpstr>Real Estate Valuation</vt:lpstr>
      <vt:lpstr>Introduction</vt:lpstr>
      <vt:lpstr>Attribute Information</vt:lpstr>
      <vt:lpstr>Methodology</vt:lpstr>
      <vt:lpstr>Training features and labels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Valuation</dc:title>
  <cp:lastModifiedBy>Ni, Shengyang</cp:lastModifiedBy>
  <cp:revision>29</cp:revision>
  <dcterms:modified xsi:type="dcterms:W3CDTF">2019-12-01T22:40:53Z</dcterms:modified>
</cp:coreProperties>
</file>